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Bold" charset="1" panose="00000800000000000000"/>
      <p:regular r:id="rId15"/>
    </p:embeddedFont>
    <p:embeddedFont>
      <p:font typeface="Montserrat" charset="1" panose="00000500000000000000"/>
      <p:regular r:id="rId16"/>
    </p:embeddedFont>
    <p:embeddedFont>
      <p:font typeface="Montserrat Semi-Bold" charset="1" panose="00000700000000000000"/>
      <p:regular r:id="rId17"/>
    </p:embeddedFont>
    <p:embeddedFont>
      <p:font typeface="Montserrat Italic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embeddings/oleObject1.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34276" y="-1131107"/>
            <a:ext cx="13540736" cy="13523810"/>
          </a:xfrm>
          <a:custGeom>
            <a:avLst/>
            <a:gdLst/>
            <a:ahLst/>
            <a:cxnLst/>
            <a:rect r="r" b="b" t="t" l="l"/>
            <a:pathLst>
              <a:path h="13523810" w="13540736">
                <a:moveTo>
                  <a:pt x="0" y="0"/>
                </a:moveTo>
                <a:lnTo>
                  <a:pt x="13540735" y="0"/>
                </a:lnTo>
                <a:lnTo>
                  <a:pt x="13540735" y="13523810"/>
                </a:lnTo>
                <a:lnTo>
                  <a:pt x="0" y="13523810"/>
                </a:lnTo>
                <a:lnTo>
                  <a:pt x="0" y="0"/>
                </a:lnTo>
                <a:close/>
              </a:path>
            </a:pathLst>
          </a:custGeom>
          <a:blipFill>
            <a:blip r:embed="rId2"/>
            <a:stretch>
              <a:fillRect l="0" t="0" r="0" b="0"/>
            </a:stretch>
          </a:blipFill>
        </p:spPr>
      </p:sp>
      <p:sp>
        <p:nvSpPr>
          <p:cNvPr name="Freeform 3" id="3"/>
          <p:cNvSpPr/>
          <p:nvPr/>
        </p:nvSpPr>
        <p:spPr>
          <a:xfrm flipH="false" flipV="false" rot="9748123">
            <a:off x="-2150461" y="-114307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93643" y="676560"/>
            <a:ext cx="16900714" cy="8933879"/>
            <a:chOff x="0" y="0"/>
            <a:chExt cx="4451217" cy="2352956"/>
          </a:xfrm>
        </p:grpSpPr>
        <p:sp>
          <p:nvSpPr>
            <p:cNvPr name="Freeform 5" id="5"/>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6" id="6"/>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123874" y="1620265"/>
            <a:ext cx="11271799" cy="4298725"/>
          </a:xfrm>
          <a:prstGeom prst="rect">
            <a:avLst/>
          </a:prstGeom>
        </p:spPr>
        <p:txBody>
          <a:bodyPr anchor="t" rtlCol="false" tIns="0" lIns="0" bIns="0" rIns="0">
            <a:spAutoFit/>
          </a:bodyPr>
          <a:lstStyle/>
          <a:p>
            <a:pPr algn="l">
              <a:lnSpc>
                <a:spcPts val="6756"/>
              </a:lnSpc>
            </a:pPr>
            <a:r>
              <a:rPr lang="en-US" sz="5774" b="true">
                <a:solidFill>
                  <a:srgbClr val="FFFFFF"/>
                </a:solidFill>
                <a:latin typeface="Montserrat Bold"/>
                <a:ea typeface="Montserrat Bold"/>
                <a:cs typeface="Montserrat Bold"/>
                <a:sym typeface="Montserrat Bold"/>
              </a:rPr>
              <a:t>PERANCANGAN MESIN EKSTRUDER BOTOL PLASTIK MENJADI FILAMEN PRINTER 3 DIMENSI DENGAN SISTEM KONTROL ARDUINO</a:t>
            </a:r>
          </a:p>
        </p:txBody>
      </p:sp>
      <p:grpSp>
        <p:nvGrpSpPr>
          <p:cNvPr name="Group 8" id="8"/>
          <p:cNvGrpSpPr/>
          <p:nvPr/>
        </p:nvGrpSpPr>
        <p:grpSpPr>
          <a:xfrm rot="0">
            <a:off x="2123874" y="7959277"/>
            <a:ext cx="4631412" cy="1153889"/>
            <a:chOff x="0" y="0"/>
            <a:chExt cx="6175216" cy="1538519"/>
          </a:xfrm>
        </p:grpSpPr>
        <p:grpSp>
          <p:nvGrpSpPr>
            <p:cNvPr name="Group 9" id="9"/>
            <p:cNvGrpSpPr/>
            <p:nvPr/>
          </p:nvGrpSpPr>
          <p:grpSpPr>
            <a:xfrm rot="0">
              <a:off x="0" y="0"/>
              <a:ext cx="6175216" cy="1538519"/>
              <a:chOff x="0" y="0"/>
              <a:chExt cx="2619469" cy="652625"/>
            </a:xfrm>
          </p:grpSpPr>
          <p:sp>
            <p:nvSpPr>
              <p:cNvPr name="Freeform 10" id="10"/>
              <p:cNvSpPr/>
              <p:nvPr/>
            </p:nvSpPr>
            <p:spPr>
              <a:xfrm flipH="false" flipV="false" rot="0">
                <a:off x="0" y="0"/>
                <a:ext cx="2619469" cy="652625"/>
              </a:xfrm>
              <a:custGeom>
                <a:avLst/>
                <a:gdLst/>
                <a:ahLst/>
                <a:cxnLst/>
                <a:rect r="r" b="b" t="t" l="l"/>
                <a:pathLst>
                  <a:path h="652625" w="2619469">
                    <a:moveTo>
                      <a:pt x="2416269" y="0"/>
                    </a:moveTo>
                    <a:cubicBezTo>
                      <a:pt x="2528493" y="0"/>
                      <a:pt x="2619469" y="146095"/>
                      <a:pt x="2619469" y="326313"/>
                    </a:cubicBezTo>
                    <a:cubicBezTo>
                      <a:pt x="2619469" y="506530"/>
                      <a:pt x="2528493" y="652625"/>
                      <a:pt x="2416269" y="652625"/>
                    </a:cubicBezTo>
                    <a:lnTo>
                      <a:pt x="203200" y="652625"/>
                    </a:lnTo>
                    <a:cubicBezTo>
                      <a:pt x="90976" y="652625"/>
                      <a:pt x="0" y="506530"/>
                      <a:pt x="0" y="326313"/>
                    </a:cubicBezTo>
                    <a:cubicBezTo>
                      <a:pt x="0" y="146095"/>
                      <a:pt x="90976" y="0"/>
                      <a:pt x="203200" y="0"/>
                    </a:cubicBez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38100"/>
                <a:ext cx="2619469" cy="69072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56486" y="167837"/>
              <a:ext cx="5120294" cy="1189811"/>
            </a:xfrm>
            <a:prstGeom prst="rect">
              <a:avLst/>
            </a:prstGeom>
          </p:spPr>
          <p:txBody>
            <a:bodyPr anchor="t" rtlCol="false" tIns="0" lIns="0" bIns="0" rIns="0">
              <a:spAutoFit/>
            </a:bodyPr>
            <a:lstStyle/>
            <a:p>
              <a:pPr algn="l">
                <a:lnSpc>
                  <a:spcPts val="3634"/>
                </a:lnSpc>
                <a:spcBef>
                  <a:spcPct val="0"/>
                </a:spcBef>
              </a:pPr>
              <a:r>
                <a:rPr lang="en-US" sz="2595" spc="521">
                  <a:solidFill>
                    <a:srgbClr val="FFFFFF"/>
                  </a:solidFill>
                  <a:latin typeface="Montserrat"/>
                  <a:ea typeface="Montserrat"/>
                  <a:cs typeface="Montserrat"/>
                  <a:sym typeface="Montserrat"/>
                </a:rPr>
                <a:t>KEVIN MUBARAK 2022310003</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6285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2732731"/>
            <a:ext cx="8633090"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Latar Belakang Masalah</a:t>
            </a:r>
          </a:p>
        </p:txBody>
      </p:sp>
      <p:sp>
        <p:nvSpPr>
          <p:cNvPr name="TextBox 9" id="9"/>
          <p:cNvSpPr txBox="true"/>
          <p:nvPr/>
        </p:nvSpPr>
        <p:spPr>
          <a:xfrm rot="0">
            <a:off x="7051748" y="4535143"/>
            <a:ext cx="9636888" cy="28213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Masalah Utama</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Limbah botol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sulit terurai (butuh ratusan tahun) → ancaman lingkungan (21,14% sampah plastik di Lampung, 2021) [Harahap et al., 2025].</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Ketergantungan filamen 3D komersial (PLA/ABS) mahal dan sulit diakses di daerah.</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Kualitas filamen daur ulang tidak konsisten (under-extrusion, variasi diameter ±0.2 mm) [Wirantara et al., 2025].</a:t>
            </a:r>
          </a:p>
          <a:p>
            <a:pPr algn="just">
              <a:lnSpc>
                <a:spcPts val="2520"/>
              </a:lnSpc>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6285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2578731"/>
            <a:ext cx="8633090"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Latar Belakang Masalah</a:t>
            </a:r>
          </a:p>
        </p:txBody>
      </p:sp>
      <p:sp>
        <p:nvSpPr>
          <p:cNvPr name="TextBox 9" id="9"/>
          <p:cNvSpPr txBox="true"/>
          <p:nvPr/>
        </p:nvSpPr>
        <p:spPr>
          <a:xfrm rot="0">
            <a:off x="7051748" y="4342447"/>
            <a:ext cx="9636888" cy="15640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Data Terkini</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Hanya 23% siswa SMA paham pemanfaatan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[Anshori &amp; Sobriati, 2024].</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Konsumsi botol PET Indonesia meningkat, tetapi daur ulang terbatas.</a:t>
            </a:r>
          </a:p>
          <a:p>
            <a:pPr algn="just">
              <a:lnSpc>
                <a:spcPts val="2520"/>
              </a:lnSpc>
            </a:pPr>
          </a:p>
        </p:txBody>
      </p:sp>
      <p:sp>
        <p:nvSpPr>
          <p:cNvPr name="TextBox 10" id="10"/>
          <p:cNvSpPr txBox="true"/>
          <p:nvPr/>
        </p:nvSpPr>
        <p:spPr>
          <a:xfrm rot="0">
            <a:off x="7051748" y="6668422"/>
            <a:ext cx="9636888" cy="15640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Urgensi Penelitian</a:t>
            </a:r>
          </a:p>
          <a:p>
            <a:pPr algn="just">
              <a:lnSpc>
                <a:spcPts val="2520"/>
              </a:lnSpc>
            </a:pPr>
            <a:r>
              <a:rPr lang="en-US" sz="1800" b="true">
                <a:solidFill>
                  <a:srgbClr val="FFFFFF"/>
                </a:solidFill>
                <a:latin typeface="Montserrat Semi-Bold"/>
                <a:ea typeface="Montserrat Semi-Bold"/>
                <a:cs typeface="Montserrat Semi-Bold"/>
                <a:sym typeface="Montserrat Semi-Bold"/>
              </a:rPr>
              <a:t>   Mengembangkan mesin ekstrusi berbasis Arduino untuk:</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Solusi daur ulang berkelanjutan limbah PET.</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Penyediaan filamen 3D printer murah dan lokal.</a:t>
            </a:r>
          </a:p>
          <a:p>
            <a:pPr algn="just">
              <a:lnSpc>
                <a:spcPts val="2520"/>
              </a:lnSpc>
            </a:pPr>
          </a:p>
        </p:txBody>
      </p:sp>
    </p:spTree>
  </p:cSld>
  <p:clrMapOvr>
    <a:masterClrMapping/>
  </p:clrMapOvr>
  <p:transition spd="slow">
    <p:push dir="d"/>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1359789"/>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Rumusan Masalah, Tujuan &amp; Manfaat</a:t>
            </a:r>
          </a:p>
        </p:txBody>
      </p:sp>
      <p:sp>
        <p:nvSpPr>
          <p:cNvPr name="TextBox 9" id="9"/>
          <p:cNvSpPr txBox="true"/>
          <p:nvPr/>
        </p:nvSpPr>
        <p:spPr>
          <a:xfrm rot="0">
            <a:off x="7051748" y="4819535"/>
            <a:ext cx="9636888" cy="219265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Rumusan Masalah</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Bagaimana karakteristik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Babelan sebagai bahan baku filamen?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Bagaimana pengaruh suhu (160–265°C) dan kecepatan tarik (20–40 rpm) terhadap kualitas filamen?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Apa potensi implementasi mesin untuk kurangi limbah dan ketergantungan filamen komersial?</a:t>
            </a: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1359789"/>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Rumusan Masalah, Tujuan &amp; Manfaat</a:t>
            </a:r>
          </a:p>
        </p:txBody>
      </p:sp>
      <p:sp>
        <p:nvSpPr>
          <p:cNvPr name="TextBox 9" id="9"/>
          <p:cNvSpPr txBox="true"/>
          <p:nvPr/>
        </p:nvSpPr>
        <p:spPr>
          <a:xfrm rot="0">
            <a:off x="7051748" y="4264846"/>
            <a:ext cx="9636888" cy="1878330"/>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Tujuan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Rancang mesin daur ulang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 filamen 3D berbasis Arduino.</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Opti</a:t>
            </a:r>
            <a:r>
              <a:rPr lang="en-US" sz="1800">
                <a:solidFill>
                  <a:srgbClr val="FFFFFF"/>
                </a:solidFill>
                <a:latin typeface="Montserrat"/>
                <a:ea typeface="Montserrat"/>
                <a:cs typeface="Montserrat"/>
                <a:sym typeface="Montserrat"/>
              </a:rPr>
              <a:t>masi parameter ekstrusi (suhu dan kecepatan tarik).</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Evaluasi efektivitas kurangi limbah PET di Babelan, Bekasi.</a:t>
            </a:r>
          </a:p>
          <a:p>
            <a:pPr algn="just">
              <a:lnSpc>
                <a:spcPts val="2520"/>
              </a:lnSpc>
            </a:pPr>
          </a:p>
        </p:txBody>
      </p:sp>
      <p:sp>
        <p:nvSpPr>
          <p:cNvPr name="TextBox 10" id="10"/>
          <p:cNvSpPr txBox="true"/>
          <p:nvPr/>
        </p:nvSpPr>
        <p:spPr>
          <a:xfrm rot="0">
            <a:off x="7051748" y="6592702"/>
            <a:ext cx="9636888" cy="1249680"/>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Manfaat</a:t>
            </a:r>
          </a:p>
          <a:p>
            <a:pPr algn="just" marL="388620" indent="-194310" lvl="1">
              <a:lnSpc>
                <a:spcPts val="2520"/>
              </a:lnSpc>
              <a:buFont typeface="Arial"/>
              <a:buChar char="•"/>
            </a:pPr>
            <a:r>
              <a:rPr lang="en-US" b="true" sz="1800">
                <a:solidFill>
                  <a:srgbClr val="FFFFFF"/>
                </a:solidFill>
                <a:latin typeface="Montserrat Bold"/>
                <a:ea typeface="Montserrat Bold"/>
                <a:cs typeface="Montserrat Bold"/>
                <a:sym typeface="Montserrat Bold"/>
              </a:rPr>
              <a:t>Akademis :</a:t>
            </a:r>
            <a:r>
              <a:rPr lang="en-US" sz="1800">
                <a:solidFill>
                  <a:srgbClr val="FFFFFF"/>
                </a:solidFill>
                <a:latin typeface="Montserrat"/>
                <a:ea typeface="Montserrat"/>
                <a:cs typeface="Montserrat"/>
                <a:sym typeface="Montserrat"/>
              </a:rPr>
              <a:t> Kontribusi teknologi daur ulang berbasis IoT.</a:t>
            </a:r>
          </a:p>
          <a:p>
            <a:pPr algn="just" marL="388620" indent="-194310" lvl="1">
              <a:lnSpc>
                <a:spcPts val="2520"/>
              </a:lnSpc>
              <a:buFont typeface="Arial"/>
              <a:buChar char="•"/>
            </a:pPr>
            <a:r>
              <a:rPr lang="en-US" b="true" sz="1800">
                <a:solidFill>
                  <a:srgbClr val="FFFFFF"/>
                </a:solidFill>
                <a:latin typeface="Montserrat Bold"/>
                <a:ea typeface="Montserrat Bold"/>
                <a:cs typeface="Montserrat Bold"/>
                <a:sym typeface="Montserrat Bold"/>
              </a:rPr>
              <a:t>Praktis :</a:t>
            </a:r>
            <a:r>
              <a:rPr lang="en-US" sz="1800">
                <a:solidFill>
                  <a:srgbClr val="FFFFFF"/>
                </a:solidFill>
                <a:latin typeface="Montserrat"/>
                <a:ea typeface="Montserrat"/>
                <a:cs typeface="Montserrat"/>
                <a:sym typeface="Montserrat"/>
              </a:rPr>
              <a:t> Solusi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&amp; filamen 3D terjangkau untuk UMKM/lokal.</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599541"/>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11991"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11991" y="5863617"/>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363222"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363222" y="5863617"/>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06205"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11" id="11"/>
          <p:cNvSpPr txBox="true"/>
          <p:nvPr/>
        </p:nvSpPr>
        <p:spPr>
          <a:xfrm rot="0">
            <a:off x="1906205" y="6107832"/>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TextBox 12" id="12"/>
          <p:cNvSpPr txBox="true"/>
          <p:nvPr/>
        </p:nvSpPr>
        <p:spPr>
          <a:xfrm rot="0">
            <a:off x="8557436"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3" id="13"/>
          <p:cNvSpPr txBox="true"/>
          <p:nvPr/>
        </p:nvSpPr>
        <p:spPr>
          <a:xfrm rot="0">
            <a:off x="8533424" y="6107832"/>
            <a:ext cx="610576"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04</a:t>
            </a:r>
          </a:p>
        </p:txBody>
      </p:sp>
      <p:sp>
        <p:nvSpPr>
          <p:cNvPr name="TextBox 14" id="14"/>
          <p:cNvSpPr txBox="true"/>
          <p:nvPr/>
        </p:nvSpPr>
        <p:spPr>
          <a:xfrm rot="0">
            <a:off x="2858397" y="3158391"/>
            <a:ext cx="4893822" cy="175667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Arduino adalah Mikrokontroller single-board yang bersifat open-source, diturunkan dari Wiring platform, mempunyai fleksibilitas yang tinggi baik dari segi software maupun hardware  untuk memudahkan Rancang bangun elektronik dalam berbagai bidang [Elektro, 2021].</a:t>
            </a:r>
          </a:p>
        </p:txBody>
      </p:sp>
      <p:sp>
        <p:nvSpPr>
          <p:cNvPr name="TextBox 15" id="15"/>
          <p:cNvSpPr txBox="true"/>
          <p:nvPr/>
        </p:nvSpPr>
        <p:spPr>
          <a:xfrm rot="0">
            <a:off x="2858397" y="6614266"/>
            <a:ext cx="489382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3D printer adalah mesin yang dapat membuat benda nyata berbentuk tiga dimensi berdasarkan desain dari komputer. Berbeda dengan mesin pemotong atau bor (subtractive manufacturing) yang membuang material, 3D printer bekerja dengan menambahkan material (additive manufacturing) sehingga lebih hemat bahan dan prosesnya lebih cepat [Nugraha and Kosasih, 2021].</a:t>
            </a:r>
          </a:p>
        </p:txBody>
      </p:sp>
      <p:sp>
        <p:nvSpPr>
          <p:cNvPr name="TextBox 16" id="16"/>
          <p:cNvSpPr txBox="true"/>
          <p:nvPr/>
        </p:nvSpPr>
        <p:spPr>
          <a:xfrm rot="0">
            <a:off x="9509628" y="3158391"/>
            <a:ext cx="504497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Filamen 3D adalah bahan utama dalam pencetakan Fused Deposition Modelling [FDM], berupa gulungan plastik yang meleleh saat dipanaskan dan dicetak lapis demi lapis. Jenis yang paling umum digunakan adalah PLA karena sifatnya yang biodegradable dan ramah lingkungan [Nugraha &amp; Kosasih, 2021].</a:t>
            </a:r>
          </a:p>
          <a:p>
            <a:pPr algn="just">
              <a:lnSpc>
                <a:spcPts val="2361"/>
              </a:lnSpc>
            </a:pPr>
          </a:p>
        </p:txBody>
      </p:sp>
      <p:sp>
        <p:nvSpPr>
          <p:cNvPr name="TextBox 17" id="17"/>
          <p:cNvSpPr txBox="true"/>
          <p:nvPr/>
        </p:nvSpPr>
        <p:spPr>
          <a:xfrm rot="0">
            <a:off x="9509628" y="6614266"/>
            <a:ext cx="504497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Ekstruder adalah mesin yang melelehkan material termoplastik pada suhu tinggi dan membentuknya melalui nozzle. Alat ini umum digunakan dalam daur ulang plastik, termasuk produksi filamen 3D printing, dengan prinsip kerja berupa pemanasan dan tekanan mekanis melalui ulir berputar dalam silinder pemanas [Sujana &amp; Wicaksono, 2022].</a:t>
            </a:r>
          </a:p>
          <a:p>
            <a:pPr algn="just">
              <a:lnSpc>
                <a:spcPts val="2361"/>
              </a:lnSpc>
            </a:pPr>
          </a:p>
        </p:txBody>
      </p:sp>
      <p:sp>
        <p:nvSpPr>
          <p:cNvPr name="TextBox 18" id="18"/>
          <p:cNvSpPr txBox="true"/>
          <p:nvPr/>
        </p:nvSpPr>
        <p:spPr>
          <a:xfrm rot="0">
            <a:off x="2858397" y="2724860"/>
            <a:ext cx="4893822"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Arduino</a:t>
            </a:r>
          </a:p>
        </p:txBody>
      </p:sp>
      <p:sp>
        <p:nvSpPr>
          <p:cNvPr name="TextBox 19" id="19"/>
          <p:cNvSpPr txBox="true"/>
          <p:nvPr/>
        </p:nvSpPr>
        <p:spPr>
          <a:xfrm rot="0">
            <a:off x="2858397" y="6180735"/>
            <a:ext cx="3979090"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3D Printer</a:t>
            </a:r>
          </a:p>
        </p:txBody>
      </p:sp>
      <p:sp>
        <p:nvSpPr>
          <p:cNvPr name="TextBox 20" id="20"/>
          <p:cNvSpPr txBox="true"/>
          <p:nvPr/>
        </p:nvSpPr>
        <p:spPr>
          <a:xfrm rot="0">
            <a:off x="9509628" y="2724860"/>
            <a:ext cx="4470297"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Filamen 3D</a:t>
            </a:r>
          </a:p>
        </p:txBody>
      </p:sp>
      <p:sp>
        <p:nvSpPr>
          <p:cNvPr name="TextBox 21" id="21"/>
          <p:cNvSpPr txBox="true"/>
          <p:nvPr/>
        </p:nvSpPr>
        <p:spPr>
          <a:xfrm rot="0">
            <a:off x="9509628" y="6180735"/>
            <a:ext cx="5848555"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Extruder</a:t>
            </a:r>
          </a:p>
        </p:txBody>
      </p:sp>
      <p:sp>
        <p:nvSpPr>
          <p:cNvPr name="TextBox 22" id="22"/>
          <p:cNvSpPr txBox="true"/>
          <p:nvPr/>
        </p:nvSpPr>
        <p:spPr>
          <a:xfrm rot="0">
            <a:off x="1711991" y="1104900"/>
            <a:ext cx="14364445" cy="961574"/>
          </a:xfrm>
          <a:prstGeom prst="rect">
            <a:avLst/>
          </a:prstGeom>
        </p:spPr>
        <p:txBody>
          <a:bodyPr anchor="t" rtlCol="false" tIns="0" lIns="0" bIns="0" rIns="0">
            <a:spAutoFit/>
          </a:bodyPr>
          <a:lstStyle/>
          <a:p>
            <a:pPr algn="l">
              <a:lnSpc>
                <a:spcPts val="7899"/>
              </a:lnSpc>
            </a:pPr>
            <a:r>
              <a:rPr lang="en-US" b="true" sz="5642">
                <a:solidFill>
                  <a:srgbClr val="FFFFFF"/>
                </a:solidFill>
                <a:latin typeface="Montserrat Bold"/>
                <a:ea typeface="Montserrat Bold"/>
                <a:cs typeface="Montserrat Bold"/>
                <a:sym typeface="Montserrat Bold"/>
              </a:rPr>
              <a:t>Tinjauan Pustaka</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09650" y="1625982"/>
            <a:ext cx="12674799" cy="1095777"/>
          </a:xfrm>
          <a:prstGeom prst="rect">
            <a:avLst/>
          </a:prstGeom>
        </p:spPr>
        <p:txBody>
          <a:bodyPr anchor="t" rtlCol="false" tIns="0" lIns="0" bIns="0" rIns="0">
            <a:spAutoFit/>
          </a:bodyPr>
          <a:lstStyle/>
          <a:p>
            <a:pPr algn="l">
              <a:lnSpc>
                <a:spcPts val="8902"/>
              </a:lnSpc>
            </a:pPr>
            <a:r>
              <a:rPr lang="en-US" b="true" sz="6359">
                <a:solidFill>
                  <a:srgbClr val="FFFFFF"/>
                </a:solidFill>
                <a:latin typeface="Montserrat Bold"/>
                <a:ea typeface="Montserrat Bold"/>
                <a:cs typeface="Montserrat Bold"/>
                <a:sym typeface="Montserrat Bold"/>
              </a:rPr>
              <a:t>Penelitian Terkait &amp; Riset Gap</a:t>
            </a:r>
          </a:p>
        </p:txBody>
      </p:sp>
      <p:graphicFrame>
        <p:nvGraphicFramePr>
          <p:cNvPr name="Object 7" id="7"/>
          <p:cNvGraphicFramePr/>
          <p:nvPr/>
        </p:nvGraphicFramePr>
        <p:xfrm>
          <a:off x="1702186" y="3778432"/>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Kesimpulan</a:t>
            </a:r>
          </a:p>
        </p:txBody>
      </p:sp>
      <p:sp>
        <p:nvSpPr>
          <p:cNvPr name="TextBox 9" id="9"/>
          <p:cNvSpPr txBox="true"/>
          <p:nvPr/>
        </p:nvSpPr>
        <p:spPr>
          <a:xfrm rot="0">
            <a:off x="7051748" y="2729073"/>
            <a:ext cx="8381613" cy="5802100"/>
          </a:xfrm>
          <a:prstGeom prst="rect">
            <a:avLst/>
          </a:prstGeom>
        </p:spPr>
        <p:txBody>
          <a:bodyPr anchor="t" rtlCol="false" tIns="0" lIns="0" bIns="0" rIns="0">
            <a:spAutoFit/>
          </a:bodyPr>
          <a:lstStyle/>
          <a:p>
            <a:pPr algn="l">
              <a:lnSpc>
                <a:spcPts val="3599"/>
              </a:lnSpc>
            </a:pPr>
            <a:r>
              <a:rPr lang="en-US" sz="2570">
                <a:solidFill>
                  <a:srgbClr val="FFFFFF"/>
                </a:solidFill>
                <a:latin typeface="Montserrat"/>
                <a:ea typeface="Montserrat"/>
                <a:cs typeface="Montserrat"/>
                <a:sym typeface="Montserrat"/>
              </a:rPr>
              <a:t>Secara akademis, penelitian ini berkontribusi pada literatur penerapan sistem kontrol berbiaya rendah dalam daur ulang mekanis dan karakterisasi ma</a:t>
            </a:r>
            <a:r>
              <a:rPr lang="en-US" sz="2570">
                <a:solidFill>
                  <a:srgbClr val="FFFFFF"/>
                </a:solidFill>
                <a:latin typeface="Montserrat"/>
                <a:ea typeface="Montserrat"/>
                <a:cs typeface="Montserrat"/>
                <a:sym typeface="Montserrat"/>
              </a:rPr>
              <a:t>ter</a:t>
            </a:r>
            <a:r>
              <a:rPr lang="en-US" sz="2570">
                <a:solidFill>
                  <a:srgbClr val="FFFFFF"/>
                </a:solidFill>
                <a:latin typeface="Montserrat"/>
                <a:ea typeface="Montserrat"/>
                <a:cs typeface="Montserrat"/>
                <a:sym typeface="Montserrat"/>
              </a:rPr>
              <a:t>i</a:t>
            </a:r>
            <a:r>
              <a:rPr lang="en-US" sz="2570">
                <a:solidFill>
                  <a:srgbClr val="FFFFFF"/>
                </a:solidFill>
                <a:latin typeface="Montserrat"/>
                <a:ea typeface="Montserrat"/>
                <a:cs typeface="Montserrat"/>
                <a:sym typeface="Montserrat"/>
              </a:rPr>
              <a:t>al</a:t>
            </a:r>
            <a:r>
              <a:rPr lang="en-US" sz="2570">
                <a:solidFill>
                  <a:srgbClr val="FFFFFF"/>
                </a:solidFill>
                <a:latin typeface="Montserrat"/>
                <a:ea typeface="Montserrat"/>
                <a:cs typeface="Montserrat"/>
                <a:sym typeface="Montserrat"/>
              </a:rPr>
              <a:t> </a:t>
            </a:r>
            <a:r>
              <a:rPr lang="en-US" sz="2570" i="true">
                <a:solidFill>
                  <a:srgbClr val="FFFFFF"/>
                </a:solidFill>
                <a:latin typeface="Montserrat Italics"/>
                <a:ea typeface="Montserrat Italics"/>
                <a:cs typeface="Montserrat Italics"/>
                <a:sym typeface="Montserrat Italics"/>
              </a:rPr>
              <a:t>Polyethlyne Terephthalate</a:t>
            </a:r>
            <a:r>
              <a:rPr lang="en-US" sz="2570">
                <a:solidFill>
                  <a:srgbClr val="FFFFFF"/>
                </a:solidFill>
                <a:latin typeface="Montserrat"/>
                <a:ea typeface="Montserrat"/>
                <a:cs typeface="Montserrat"/>
                <a:sym typeface="Montserrat"/>
              </a:rPr>
              <a:t> (PET) daur ulang, sementara secara praktis menawarkan model yang dapat direplikasi oleh komunitas atau UKM untuk menciptakan sumber bahan baku yang mandiri dan berkelanjutan, meskipun memiliki keterbatasan pada kapasitas produksi skala kecil yang justru membuka peluang pengembangan ke depan seperti peningkatan skala dan integrasi sistem pemantauan real-time.</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15929" y="3625859"/>
            <a:ext cx="11656142" cy="865274"/>
          </a:xfrm>
          <a:prstGeom prst="rect">
            <a:avLst/>
          </a:prstGeom>
        </p:spPr>
        <p:txBody>
          <a:bodyPr anchor="t" rtlCol="false" tIns="0" lIns="0" bIns="0" rIns="0">
            <a:spAutoFit/>
          </a:bodyPr>
          <a:lstStyle/>
          <a:p>
            <a:pPr algn="ctr">
              <a:lnSpc>
                <a:spcPts val="6643"/>
              </a:lnSpc>
            </a:pPr>
            <a:r>
              <a:rPr lang="en-US" b="true" sz="6151" spc="-61">
                <a:solidFill>
                  <a:srgbClr val="FFFFFF"/>
                </a:solidFill>
                <a:latin typeface="Montserrat Bold"/>
                <a:ea typeface="Montserrat Bold"/>
                <a:cs typeface="Montserrat Bold"/>
                <a:sym typeface="Montserrat Bold"/>
              </a:rPr>
              <a:t>TERIMAKASIH</a:t>
            </a:r>
          </a:p>
        </p:txBody>
      </p:sp>
      <p:grpSp>
        <p:nvGrpSpPr>
          <p:cNvPr name="Group 7" id="7"/>
          <p:cNvGrpSpPr/>
          <p:nvPr/>
        </p:nvGrpSpPr>
        <p:grpSpPr>
          <a:xfrm rot="0">
            <a:off x="1028700" y="6892256"/>
            <a:ext cx="16230600" cy="2366044"/>
            <a:chOff x="0" y="0"/>
            <a:chExt cx="2037575" cy="297031"/>
          </a:xfrm>
        </p:grpSpPr>
        <p:sp>
          <p:nvSpPr>
            <p:cNvPr name="Freeform 8" id="8"/>
            <p:cNvSpPr/>
            <p:nvPr/>
          </p:nvSpPr>
          <p:spPr>
            <a:xfrm flipH="false" flipV="false" rot="0">
              <a:off x="0" y="0"/>
              <a:ext cx="2037575" cy="297031"/>
            </a:xfrm>
            <a:custGeom>
              <a:avLst/>
              <a:gdLst/>
              <a:ahLst/>
              <a:cxnLst/>
              <a:rect r="r" b="b" t="t" l="l"/>
              <a:pathLst>
                <a:path h="297031" w="2037575">
                  <a:moveTo>
                    <a:pt x="8586" y="0"/>
                  </a:moveTo>
                  <a:lnTo>
                    <a:pt x="2028990" y="0"/>
                  </a:lnTo>
                  <a:cubicBezTo>
                    <a:pt x="2033731" y="0"/>
                    <a:pt x="2037575" y="3844"/>
                    <a:pt x="2037575" y="8586"/>
                  </a:cubicBezTo>
                  <a:lnTo>
                    <a:pt x="2037575" y="288445"/>
                  </a:lnTo>
                  <a:cubicBezTo>
                    <a:pt x="2037575" y="293187"/>
                    <a:pt x="2033731" y="297031"/>
                    <a:pt x="2028990" y="297031"/>
                  </a:cubicBezTo>
                  <a:lnTo>
                    <a:pt x="8586" y="297031"/>
                  </a:lnTo>
                  <a:cubicBezTo>
                    <a:pt x="3844" y="297031"/>
                    <a:pt x="0" y="293187"/>
                    <a:pt x="0" y="288445"/>
                  </a:cubicBezTo>
                  <a:lnTo>
                    <a:pt x="0" y="8586"/>
                  </a:lnTo>
                  <a:cubicBezTo>
                    <a:pt x="0" y="3844"/>
                    <a:pt x="3844" y="0"/>
                    <a:pt x="8586" y="0"/>
                  </a:cubicBezTo>
                  <a:close/>
                </a:path>
              </a:pathLst>
            </a:custGeom>
            <a:blipFill>
              <a:blip r:embed="rId4"/>
              <a:stretch>
                <a:fillRect l="0" t="-178517" r="0" b="-178517"/>
              </a:stretch>
            </a:blipFill>
          </p:spPr>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DAGwb56ZvQ0</dc:identifier>
  <dcterms:modified xsi:type="dcterms:W3CDTF">2011-08-01T06:04:30Z</dcterms:modified>
  <cp:revision>1</cp:revision>
  <dc:title>PERANCANGAN MESIN EKSTRUDER BOTOL PLASTIK MENJADI FILAMEN PRINTER 3 DIMENSI DENGAN SISTEM KONTROL ARDUINO</dc:title>
</cp:coreProperties>
</file>